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0"/>
  </p:notesMasterIdLst>
  <p:sldIdLst>
    <p:sldId id="463" r:id="rId2"/>
    <p:sldId id="472" r:id="rId3"/>
    <p:sldId id="479" r:id="rId4"/>
    <p:sldId id="480" r:id="rId5"/>
    <p:sldId id="481" r:id="rId6"/>
    <p:sldId id="482" r:id="rId7"/>
    <p:sldId id="483" r:id="rId8"/>
    <p:sldId id="478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598" autoAdjust="0"/>
  </p:normalViewPr>
  <p:slideViewPr>
    <p:cSldViewPr snapToGrid="0">
      <p:cViewPr varScale="1">
        <p:scale>
          <a:sx n="81" d="100"/>
          <a:sy n="81" d="100"/>
        </p:scale>
        <p:origin x="754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43E2AFA-4D1A-46F1-91D3-E3DE30367A6F}" type="datetimeFigureOut">
              <a:rPr lang="en-US" smtClean="0"/>
              <a:t>2/27/2022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09A6B09-139A-4488-B1D3-FD1D5D1DB2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28394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Naslovni slaj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DDD6CAB6-5441-4599-A8D4-D4E76FCB98A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hr-HR"/>
              <a:t>Kliknite da biste uredili stil naslova matrice</a:t>
            </a:r>
          </a:p>
        </p:txBody>
      </p:sp>
      <p:sp>
        <p:nvSpPr>
          <p:cNvPr id="3" name="Podnaslov 2">
            <a:extLst>
              <a:ext uri="{FF2B5EF4-FFF2-40B4-BE49-F238E27FC236}">
                <a16:creationId xmlns:a16="http://schemas.microsoft.com/office/drawing/2014/main" id="{825DCF62-B398-476F-9E88-B213C195529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r-HR"/>
              <a:t>Kliknite da biste uredili stil podnaslova matrice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745F8648-0AC4-4D90-9871-5ABA98069F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27.2.2022.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E5B37978-18FC-48C9-B30D-5F0F720AE0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2C7BC8A0-2A16-423B-937E-095D605D70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674752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 okomit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AD61DBCC-C971-45FA-9EA1-2C8AFDA7C2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okomitog teksta 2">
            <a:extLst>
              <a:ext uri="{FF2B5EF4-FFF2-40B4-BE49-F238E27FC236}">
                <a16:creationId xmlns:a16="http://schemas.microsoft.com/office/drawing/2014/main" id="{0660943C-33C2-45D4-A5A5-EF583CCD74E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8A186C5B-2312-4523-8069-0C5E43F844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27.2.2022.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186D24B6-859D-4111-8E17-CDA0A75E29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AAF0501D-A1E8-42A9-9581-0F1D54F9E8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583353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Okomiti naslov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komiti naslov 1">
            <a:extLst>
              <a:ext uri="{FF2B5EF4-FFF2-40B4-BE49-F238E27FC236}">
                <a16:creationId xmlns:a16="http://schemas.microsoft.com/office/drawing/2014/main" id="{8BFF832B-F90F-441C-BDE6-073FC1A3A1F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okomitog teksta 2">
            <a:extLst>
              <a:ext uri="{FF2B5EF4-FFF2-40B4-BE49-F238E27FC236}">
                <a16:creationId xmlns:a16="http://schemas.microsoft.com/office/drawing/2014/main" id="{06A0C9CD-0A0A-4A25-B9D6-1E8A9E7A60F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D93E8CBB-BFEA-4E4F-B868-DEC924AC87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27.2.2022.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445082C0-3A92-460B-8337-5853ABC699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D3B84FC0-4278-48E5-AB5A-B85EE49127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0474201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 sadržaj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550DEE01-12F0-4218-A670-C057371647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F9F56EFB-BCAC-46F0-88BB-00213CA35A3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084A2E2C-61A4-4B17-AFDD-447C1ADD0C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27.2.2022.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895E260F-3424-41EE-90DA-E09B6E5E4B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774E739F-0A00-481C-808E-8EA1982E69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6025462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aglavlje sekci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5BA38AEC-140B-41A3-83CE-EAD58C6E6B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teksta 2">
            <a:extLst>
              <a:ext uri="{FF2B5EF4-FFF2-40B4-BE49-F238E27FC236}">
                <a16:creationId xmlns:a16="http://schemas.microsoft.com/office/drawing/2014/main" id="{B5A20F4F-B3ED-400A-B24C-1414471F3A4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0A1BAF0F-872D-4F6C-BD2B-535EA50CA0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27.2.2022.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08916E41-8E75-406C-9E68-2054503312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7A860865-0820-4D07-83EC-2DE124887A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0400624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sadržaj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DFF400A4-EF7A-4EB3-A50C-1C9D46C2CC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A3658BF5-7FC4-486D-9D6E-F28EBAD3B7E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sadržaja 3">
            <a:extLst>
              <a:ext uri="{FF2B5EF4-FFF2-40B4-BE49-F238E27FC236}">
                <a16:creationId xmlns:a16="http://schemas.microsoft.com/office/drawing/2014/main" id="{18176D8D-8622-4F6A-98A1-FFDB350BDF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5" name="Rezervirano mjesto datuma 4">
            <a:extLst>
              <a:ext uri="{FF2B5EF4-FFF2-40B4-BE49-F238E27FC236}">
                <a16:creationId xmlns:a16="http://schemas.microsoft.com/office/drawing/2014/main" id="{CB8FF0E0-A96E-41FE-8994-7BC96C0442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27.2.2022.</a:t>
            </a:fld>
            <a:endParaRPr lang="hr-HR"/>
          </a:p>
        </p:txBody>
      </p:sp>
      <p:sp>
        <p:nvSpPr>
          <p:cNvPr id="6" name="Rezervirano mjesto podnožja 5">
            <a:extLst>
              <a:ext uri="{FF2B5EF4-FFF2-40B4-BE49-F238E27FC236}">
                <a16:creationId xmlns:a16="http://schemas.microsoft.com/office/drawing/2014/main" id="{E3A05D16-C556-48C5-898E-BBA9932050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>
            <a:extLst>
              <a:ext uri="{FF2B5EF4-FFF2-40B4-BE49-F238E27FC236}">
                <a16:creationId xmlns:a16="http://schemas.microsoft.com/office/drawing/2014/main" id="{F7A69F17-010E-4932-914B-A9E129DAD3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9139506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Usporedb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6D8C8E65-0D63-429D-904C-11EA3CF1EB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teksta 2">
            <a:extLst>
              <a:ext uri="{FF2B5EF4-FFF2-40B4-BE49-F238E27FC236}">
                <a16:creationId xmlns:a16="http://schemas.microsoft.com/office/drawing/2014/main" id="{69E278DA-D9E4-4CA9-BB35-E2C1F552A4E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4" name="Rezervirano mjesto sadržaja 3">
            <a:extLst>
              <a:ext uri="{FF2B5EF4-FFF2-40B4-BE49-F238E27FC236}">
                <a16:creationId xmlns:a16="http://schemas.microsoft.com/office/drawing/2014/main" id="{E6E1C55E-3E0A-45CB-80B6-29B2B2CE098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5" name="Rezervirano mjesto teksta 4">
            <a:extLst>
              <a:ext uri="{FF2B5EF4-FFF2-40B4-BE49-F238E27FC236}">
                <a16:creationId xmlns:a16="http://schemas.microsoft.com/office/drawing/2014/main" id="{F8B5F8F7-B6E9-4E20-A02C-0E07273917B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6" name="Rezervirano mjesto sadržaja 5">
            <a:extLst>
              <a:ext uri="{FF2B5EF4-FFF2-40B4-BE49-F238E27FC236}">
                <a16:creationId xmlns:a16="http://schemas.microsoft.com/office/drawing/2014/main" id="{88C3C540-9CD0-4695-B133-5A9F34CA1AC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7" name="Rezervirano mjesto datuma 6">
            <a:extLst>
              <a:ext uri="{FF2B5EF4-FFF2-40B4-BE49-F238E27FC236}">
                <a16:creationId xmlns:a16="http://schemas.microsoft.com/office/drawing/2014/main" id="{A4675D49-A2C9-47F8-B658-A0B5BCC64A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27.2.2022.</a:t>
            </a:fld>
            <a:endParaRPr lang="hr-HR"/>
          </a:p>
        </p:txBody>
      </p:sp>
      <p:sp>
        <p:nvSpPr>
          <p:cNvPr id="8" name="Rezervirano mjesto podnožja 7">
            <a:extLst>
              <a:ext uri="{FF2B5EF4-FFF2-40B4-BE49-F238E27FC236}">
                <a16:creationId xmlns:a16="http://schemas.microsoft.com/office/drawing/2014/main" id="{22D45190-C6E5-4B98-AF4C-670A832206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9" name="Rezervirano mjesto broja slajda 8">
            <a:extLst>
              <a:ext uri="{FF2B5EF4-FFF2-40B4-BE49-F238E27FC236}">
                <a16:creationId xmlns:a16="http://schemas.microsoft.com/office/drawing/2014/main" id="{A928B831-D472-4E9B-BDF9-127C5B5BAA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8358107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DF22DAB5-ECF8-4C8B-9284-9A768DDE5C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datuma 2">
            <a:extLst>
              <a:ext uri="{FF2B5EF4-FFF2-40B4-BE49-F238E27FC236}">
                <a16:creationId xmlns:a16="http://schemas.microsoft.com/office/drawing/2014/main" id="{9BDEFBF9-BFFE-4685-B8DB-08DF783275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27.2.2022.</a:t>
            </a:fld>
            <a:endParaRPr lang="hr-HR"/>
          </a:p>
        </p:txBody>
      </p:sp>
      <p:sp>
        <p:nvSpPr>
          <p:cNvPr id="4" name="Rezervirano mjesto podnožja 3">
            <a:extLst>
              <a:ext uri="{FF2B5EF4-FFF2-40B4-BE49-F238E27FC236}">
                <a16:creationId xmlns:a16="http://schemas.microsoft.com/office/drawing/2014/main" id="{48BDB420-698D-4FD6-9BCE-933C5BE5B1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5" name="Rezervirano mjesto broja slajda 4">
            <a:extLst>
              <a:ext uri="{FF2B5EF4-FFF2-40B4-BE49-F238E27FC236}">
                <a16:creationId xmlns:a16="http://schemas.microsoft.com/office/drawing/2014/main" id="{A64B4EF5-3D49-46A7-867F-7BF38A2C16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7821756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datuma 1">
            <a:extLst>
              <a:ext uri="{FF2B5EF4-FFF2-40B4-BE49-F238E27FC236}">
                <a16:creationId xmlns:a16="http://schemas.microsoft.com/office/drawing/2014/main" id="{18B522E8-94C3-497E-9515-2464F4EB4F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27.2.2022.</a:t>
            </a:fld>
            <a:endParaRPr lang="hr-HR"/>
          </a:p>
        </p:txBody>
      </p:sp>
      <p:sp>
        <p:nvSpPr>
          <p:cNvPr id="3" name="Rezervirano mjesto podnožja 2">
            <a:extLst>
              <a:ext uri="{FF2B5EF4-FFF2-40B4-BE49-F238E27FC236}">
                <a16:creationId xmlns:a16="http://schemas.microsoft.com/office/drawing/2014/main" id="{1E29E425-E355-4002-A1E9-FD1851CADA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Rezervirano mjesto broja slajda 3">
            <a:extLst>
              <a:ext uri="{FF2B5EF4-FFF2-40B4-BE49-F238E27FC236}">
                <a16:creationId xmlns:a16="http://schemas.microsoft.com/office/drawing/2014/main" id="{5B217C31-9C02-48F3-A193-6E5B1187AF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1383315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Sadržaj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D71662CF-0945-4F8D-A889-F95805BCB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CDE1B38E-C61F-4162-BEF8-2D1F3408A42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teksta 3">
            <a:extLst>
              <a:ext uri="{FF2B5EF4-FFF2-40B4-BE49-F238E27FC236}">
                <a16:creationId xmlns:a16="http://schemas.microsoft.com/office/drawing/2014/main" id="{805CB7DF-1634-4233-86F2-7AA36D2C3A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5" name="Rezervirano mjesto datuma 4">
            <a:extLst>
              <a:ext uri="{FF2B5EF4-FFF2-40B4-BE49-F238E27FC236}">
                <a16:creationId xmlns:a16="http://schemas.microsoft.com/office/drawing/2014/main" id="{FD8CCF68-592E-4973-B04C-64EC759C17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27.2.2022.</a:t>
            </a:fld>
            <a:endParaRPr lang="hr-HR"/>
          </a:p>
        </p:txBody>
      </p:sp>
      <p:sp>
        <p:nvSpPr>
          <p:cNvPr id="6" name="Rezervirano mjesto podnožja 5">
            <a:extLst>
              <a:ext uri="{FF2B5EF4-FFF2-40B4-BE49-F238E27FC236}">
                <a16:creationId xmlns:a16="http://schemas.microsoft.com/office/drawing/2014/main" id="{8DA68B31-02DF-406E-AC7D-302C7C7165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>
            <a:extLst>
              <a:ext uri="{FF2B5EF4-FFF2-40B4-BE49-F238E27FC236}">
                <a16:creationId xmlns:a16="http://schemas.microsoft.com/office/drawing/2014/main" id="{71A17FC2-55A1-48B3-978B-33BD5398B7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5761133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Slika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AADC7390-C9D2-4513-A57A-C9A272CADB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slike 2">
            <a:extLst>
              <a:ext uri="{FF2B5EF4-FFF2-40B4-BE49-F238E27FC236}">
                <a16:creationId xmlns:a16="http://schemas.microsoft.com/office/drawing/2014/main" id="{B6F32F34-B611-4B3D-B052-D735148E39F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r-HR"/>
          </a:p>
        </p:txBody>
      </p:sp>
      <p:sp>
        <p:nvSpPr>
          <p:cNvPr id="4" name="Rezervirano mjesto teksta 3">
            <a:extLst>
              <a:ext uri="{FF2B5EF4-FFF2-40B4-BE49-F238E27FC236}">
                <a16:creationId xmlns:a16="http://schemas.microsoft.com/office/drawing/2014/main" id="{E161115B-474D-4633-BABE-90D7E32B9C7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5" name="Rezervirano mjesto datuma 4">
            <a:extLst>
              <a:ext uri="{FF2B5EF4-FFF2-40B4-BE49-F238E27FC236}">
                <a16:creationId xmlns:a16="http://schemas.microsoft.com/office/drawing/2014/main" id="{CD533EC9-5F15-4135-9402-DDB327BA80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27.2.2022.</a:t>
            </a:fld>
            <a:endParaRPr lang="hr-HR"/>
          </a:p>
        </p:txBody>
      </p:sp>
      <p:sp>
        <p:nvSpPr>
          <p:cNvPr id="6" name="Rezervirano mjesto podnožja 5">
            <a:extLst>
              <a:ext uri="{FF2B5EF4-FFF2-40B4-BE49-F238E27FC236}">
                <a16:creationId xmlns:a16="http://schemas.microsoft.com/office/drawing/2014/main" id="{1BE3D81E-FE89-411B-887D-0E513D11D0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>
            <a:extLst>
              <a:ext uri="{FF2B5EF4-FFF2-40B4-BE49-F238E27FC236}">
                <a16:creationId xmlns:a16="http://schemas.microsoft.com/office/drawing/2014/main" id="{4EE1E0C0-36A8-4E85-8FC4-4E07C131D7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5986568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naslova 1">
            <a:extLst>
              <a:ext uri="{FF2B5EF4-FFF2-40B4-BE49-F238E27FC236}">
                <a16:creationId xmlns:a16="http://schemas.microsoft.com/office/drawing/2014/main" id="{83698655-B947-4CE6-9E56-FB3E567E4D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teksta 2">
            <a:extLst>
              <a:ext uri="{FF2B5EF4-FFF2-40B4-BE49-F238E27FC236}">
                <a16:creationId xmlns:a16="http://schemas.microsoft.com/office/drawing/2014/main" id="{46C3724C-2207-43DC-BC59-398DCF661DD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5FB41622-4652-426C-8FBB-EE8B2A3408C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1C541F-3958-4ACD-9A42-0DEFED04E85B}" type="datetimeFigureOut">
              <a:rPr lang="hr-HR" smtClean="0"/>
              <a:t>27.2.2022.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1A58F2BC-D5C8-49ED-8FB4-D39D29C8143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71F7A62B-11DC-4C81-A486-6B7004460F3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6097031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r-Latn-R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Rectangle 40">
            <a:extLst>
              <a:ext uri="{FF2B5EF4-FFF2-40B4-BE49-F238E27FC236}">
                <a16:creationId xmlns:a16="http://schemas.microsoft.com/office/drawing/2014/main" id="{68A4132F-DEC6-4332-A00C-A11AD4519B6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3" name="Freeform: Shape 42">
            <a:extLst>
              <a:ext uri="{FF2B5EF4-FFF2-40B4-BE49-F238E27FC236}">
                <a16:creationId xmlns:a16="http://schemas.microsoft.com/office/drawing/2014/main" id="{64965EAE-E41A-435F-B993-07E824B6C97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1" y="0"/>
            <a:ext cx="7539895" cy="6858000"/>
          </a:xfrm>
          <a:custGeom>
            <a:avLst/>
            <a:gdLst>
              <a:gd name="connsiteX0" fmla="*/ 7539895 w 7539895"/>
              <a:gd name="connsiteY0" fmla="*/ 6858000 h 6858000"/>
              <a:gd name="connsiteX1" fmla="*/ 0 w 7539895"/>
              <a:gd name="connsiteY1" fmla="*/ 6858000 h 6858000"/>
              <a:gd name="connsiteX2" fmla="*/ 0 w 7539895"/>
              <a:gd name="connsiteY2" fmla="*/ 0 h 6858000"/>
              <a:gd name="connsiteX3" fmla="*/ 4363741 w 7539895"/>
              <a:gd name="connsiteY3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539895" h="6858000">
                <a:moveTo>
                  <a:pt x="7539895" y="6858000"/>
                </a:moveTo>
                <a:lnTo>
                  <a:pt x="0" y="6858000"/>
                </a:lnTo>
                <a:lnTo>
                  <a:pt x="0" y="0"/>
                </a:lnTo>
                <a:lnTo>
                  <a:pt x="4363741" y="0"/>
                </a:lnTo>
                <a:close/>
              </a:path>
            </a:pathLst>
          </a:custGeom>
          <a:solidFill>
            <a:schemeClr val="bg1">
              <a:lumMod val="85000"/>
              <a:lumOff val="1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5" name="Freeform: Shape 44">
            <a:extLst>
              <a:ext uri="{FF2B5EF4-FFF2-40B4-BE49-F238E27FC236}">
                <a16:creationId xmlns:a16="http://schemas.microsoft.com/office/drawing/2014/main" id="{152F8994-E6D4-4311-9548-C3607BC4364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0" y="0"/>
            <a:ext cx="7092985" cy="6858000"/>
          </a:xfrm>
          <a:custGeom>
            <a:avLst/>
            <a:gdLst>
              <a:gd name="connsiteX0" fmla="*/ 7092985 w 7092985"/>
              <a:gd name="connsiteY0" fmla="*/ 6858000 h 6858000"/>
              <a:gd name="connsiteX1" fmla="*/ 0 w 7092985"/>
              <a:gd name="connsiteY1" fmla="*/ 6858000 h 6858000"/>
              <a:gd name="connsiteX2" fmla="*/ 0 w 7092985"/>
              <a:gd name="connsiteY2" fmla="*/ 0 h 6858000"/>
              <a:gd name="connsiteX3" fmla="*/ 3916831 w 7092985"/>
              <a:gd name="connsiteY3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092985" h="6858000">
                <a:moveTo>
                  <a:pt x="7092985" y="6858000"/>
                </a:moveTo>
                <a:lnTo>
                  <a:pt x="0" y="6858000"/>
                </a:lnTo>
                <a:lnTo>
                  <a:pt x="0" y="0"/>
                </a:lnTo>
                <a:lnTo>
                  <a:pt x="3916831" y="0"/>
                </a:lnTo>
                <a:close/>
              </a:path>
            </a:pathLst>
          </a:cu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D896045-540C-4474-B698-188DB7FAFA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365125"/>
            <a:ext cx="5529943" cy="1325563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2800" dirty="0"/>
              <a:t>Unit </a:t>
            </a:r>
            <a:r>
              <a:rPr lang="hr-HR" sz="2800" dirty="0"/>
              <a:t>5</a:t>
            </a:r>
            <a:r>
              <a:rPr lang="en-US" sz="2800" dirty="0"/>
              <a:t>: </a:t>
            </a:r>
            <a:r>
              <a:rPr lang="hr-HR" sz="2800" dirty="0" err="1"/>
              <a:t>Self-check</a:t>
            </a:r>
            <a:r>
              <a:rPr lang="hr-HR" sz="2800" dirty="0"/>
              <a:t> 5</a:t>
            </a:r>
            <a:br>
              <a:rPr lang="hr-HR" sz="2800" dirty="0"/>
            </a:br>
            <a:br>
              <a:rPr lang="hr-HR" sz="2800" dirty="0"/>
            </a:br>
            <a:endParaRPr lang="en-US" sz="28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31DF726-47E0-4EC3-AB65-9DB957377ABC}"/>
              </a:ext>
            </a:extLst>
          </p:cNvPr>
          <p:cNvSpPr txBox="1"/>
          <p:nvPr/>
        </p:nvSpPr>
        <p:spPr>
          <a:xfrm>
            <a:off x="879849" y="1361767"/>
            <a:ext cx="4142091" cy="13880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-22860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U </a:t>
            </a:r>
            <a:r>
              <a:rPr kumimoji="0" lang="en-US" sz="2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ovoj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n-US" sz="2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ćeš</a:t>
            </a:r>
            <a:r>
              <a:rPr lang="hr-HR" sz="2000" dirty="0">
                <a:solidFill>
                  <a:prstClr val="white"/>
                </a:solidFill>
                <a:latin typeface="Calibri" panose="020F0502020204030204"/>
              </a:rPr>
              <a:t> lekciji ponoviti nastavne sadržaje </a:t>
            </a:r>
            <a:r>
              <a:rPr lang="hr-HR" sz="2000" dirty="0" err="1">
                <a:solidFill>
                  <a:prstClr val="white"/>
                </a:solidFill>
                <a:latin typeface="Calibri" panose="020F0502020204030204"/>
              </a:rPr>
              <a:t>Unit</a:t>
            </a:r>
            <a:r>
              <a:rPr lang="hr-HR" sz="2000" dirty="0">
                <a:solidFill>
                  <a:prstClr val="white"/>
                </a:solidFill>
                <a:latin typeface="Calibri" panose="020F0502020204030204"/>
              </a:rPr>
              <a:t> 5 i provjeriti ostvarenost obrazovnih ishoda. 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5A7D4603-C1D1-449D-AF5B-D4A5A91E7B2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979093" y="394546"/>
            <a:ext cx="3936488" cy="73809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7EEA301-4B8B-40FE-BAA0-FCBC412AEBF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1437" b="2232"/>
          <a:stretch/>
        </p:blipFill>
        <p:spPr>
          <a:xfrm>
            <a:off x="7928136" y="1527184"/>
            <a:ext cx="3987445" cy="5148362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5576B375-CFEB-4B05-90CB-FBCBE4DE759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33371" y="2687330"/>
            <a:ext cx="2879725" cy="3764822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</p:spTree>
    <p:extLst>
      <p:ext uri="{BB962C8B-B14F-4D97-AF65-F5344CB8AC3E}">
        <p14:creationId xmlns:p14="http://schemas.microsoft.com/office/powerpoint/2010/main" val="362696451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4875F61-9DAD-4472-B100-2960D2DA368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220076" y="493500"/>
            <a:ext cx="3514724" cy="4351338"/>
          </a:xfrm>
        </p:spPr>
        <p:txBody>
          <a:bodyPr>
            <a:normAutofit lnSpcReduction="10000"/>
          </a:bodyPr>
          <a:lstStyle/>
          <a:p>
            <a:r>
              <a:rPr lang="hr-HR" dirty="0"/>
              <a:t>Open </a:t>
            </a:r>
            <a:r>
              <a:rPr lang="hr-HR" dirty="0" err="1"/>
              <a:t>your</a:t>
            </a:r>
            <a:r>
              <a:rPr lang="hr-HR" dirty="0"/>
              <a:t> </a:t>
            </a:r>
            <a:r>
              <a:rPr lang="hr-HR" dirty="0" err="1"/>
              <a:t>workbook</a:t>
            </a:r>
            <a:r>
              <a:rPr lang="hr-HR" dirty="0"/>
              <a:t>, </a:t>
            </a:r>
            <a:r>
              <a:rPr lang="hr-HR" dirty="0" err="1"/>
              <a:t>page</a:t>
            </a:r>
            <a:r>
              <a:rPr lang="hr-HR" dirty="0"/>
              <a:t> 100 </a:t>
            </a:r>
            <a:r>
              <a:rPr lang="hr-HR" dirty="0" err="1"/>
              <a:t>and</a:t>
            </a:r>
            <a:r>
              <a:rPr lang="hr-HR" dirty="0"/>
              <a:t> 101</a:t>
            </a:r>
          </a:p>
          <a:p>
            <a:r>
              <a:rPr lang="hr-HR" dirty="0"/>
              <a:t>Do </a:t>
            </a:r>
            <a:r>
              <a:rPr lang="hr-HR" dirty="0" err="1"/>
              <a:t>the</a:t>
            </a:r>
            <a:r>
              <a:rPr lang="hr-HR" dirty="0"/>
              <a:t> </a:t>
            </a:r>
            <a:r>
              <a:rPr lang="hr-HR" dirty="0" err="1"/>
              <a:t>tasks</a:t>
            </a:r>
            <a:r>
              <a:rPr lang="hr-HR" dirty="0"/>
              <a:t> </a:t>
            </a:r>
            <a:r>
              <a:rPr lang="hr-HR" dirty="0" err="1"/>
              <a:t>and</a:t>
            </a:r>
            <a:r>
              <a:rPr lang="hr-HR" dirty="0"/>
              <a:t> </a:t>
            </a:r>
            <a:r>
              <a:rPr lang="hr-HR" dirty="0" err="1"/>
              <a:t>check</a:t>
            </a:r>
            <a:r>
              <a:rPr lang="hr-HR" dirty="0"/>
              <a:t> </a:t>
            </a:r>
            <a:r>
              <a:rPr lang="hr-HR" dirty="0" err="1"/>
              <a:t>your</a:t>
            </a:r>
            <a:r>
              <a:rPr lang="hr-HR" dirty="0"/>
              <a:t> </a:t>
            </a:r>
            <a:r>
              <a:rPr lang="hr-HR" dirty="0" err="1"/>
              <a:t>results</a:t>
            </a:r>
            <a:r>
              <a:rPr lang="hr-HR" dirty="0"/>
              <a:t> on </a:t>
            </a:r>
            <a:r>
              <a:rPr lang="hr-HR" dirty="0" err="1"/>
              <a:t>the</a:t>
            </a:r>
            <a:r>
              <a:rPr lang="hr-HR" dirty="0"/>
              <a:t> </a:t>
            </a:r>
            <a:r>
              <a:rPr lang="hr-HR" dirty="0" err="1"/>
              <a:t>next</a:t>
            </a:r>
            <a:r>
              <a:rPr lang="hr-HR" dirty="0"/>
              <a:t> </a:t>
            </a:r>
            <a:r>
              <a:rPr lang="hr-HR" dirty="0" err="1"/>
              <a:t>slides</a:t>
            </a:r>
            <a:r>
              <a:rPr lang="hr-HR" dirty="0"/>
              <a:t>. </a:t>
            </a:r>
            <a:r>
              <a:rPr lang="hr-HR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Riješi zadatke na 100. i 101. stranici u radnoj bilježnici i provjeri rješenja na sljedećim slajdovima.</a:t>
            </a:r>
            <a:r>
              <a:rPr lang="hr-H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</a:p>
          <a:p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4675C0B-BEDA-4433-A8ED-A28DAE94894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8252" y="735290"/>
            <a:ext cx="3014029" cy="3940405"/>
          </a:xfrm>
          <a:prstGeom prst="rect">
            <a:avLst/>
          </a:prstGeom>
          <a:ln w="38100">
            <a:solidFill>
              <a:srgbClr val="FF0000"/>
            </a:solidFill>
          </a:ln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AB0011F-3BAA-4911-BB2D-23194A304F9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74163" y="1951348"/>
            <a:ext cx="3014029" cy="3940405"/>
          </a:xfrm>
          <a:prstGeom prst="rect">
            <a:avLst/>
          </a:prstGeom>
          <a:ln w="38100"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8489137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D996ED7-526A-493F-9A0A-26ECB4FFF34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66015" y="449312"/>
            <a:ext cx="9259969" cy="1124965"/>
          </a:xfrm>
        </p:spPr>
        <p:txBody>
          <a:bodyPr/>
          <a:lstStyle/>
          <a:p>
            <a:r>
              <a:rPr lang="hr-HR" dirty="0"/>
              <a:t>Open </a:t>
            </a:r>
            <a:r>
              <a:rPr lang="hr-HR" dirty="0" err="1"/>
              <a:t>your</a:t>
            </a:r>
            <a:r>
              <a:rPr lang="hr-HR" dirty="0"/>
              <a:t> </a:t>
            </a:r>
            <a:r>
              <a:rPr lang="hr-HR" dirty="0" err="1"/>
              <a:t>book</a:t>
            </a:r>
            <a:r>
              <a:rPr lang="hr-HR" dirty="0"/>
              <a:t>, </a:t>
            </a:r>
            <a:r>
              <a:rPr lang="hr-HR" dirty="0" err="1"/>
              <a:t>page</a:t>
            </a:r>
            <a:r>
              <a:rPr lang="hr-HR" dirty="0"/>
              <a:t> 100</a:t>
            </a:r>
          </a:p>
          <a:p>
            <a:r>
              <a:rPr lang="hr-HR" dirty="0" err="1"/>
              <a:t>Task</a:t>
            </a:r>
            <a:r>
              <a:rPr lang="hr-HR" dirty="0"/>
              <a:t> 1: </a:t>
            </a:r>
            <a:r>
              <a:rPr lang="hr-HR" dirty="0" err="1"/>
              <a:t>Circle</a:t>
            </a:r>
            <a:r>
              <a:rPr lang="hr-HR" dirty="0"/>
              <a:t> </a:t>
            </a:r>
            <a:r>
              <a:rPr lang="hr-HR" dirty="0" err="1"/>
              <a:t>the</a:t>
            </a:r>
            <a:r>
              <a:rPr lang="hr-HR" dirty="0"/>
              <a:t> </a:t>
            </a:r>
            <a:r>
              <a:rPr lang="hr-HR" dirty="0" err="1"/>
              <a:t>correct</a:t>
            </a:r>
            <a:r>
              <a:rPr lang="hr-HR" dirty="0"/>
              <a:t> </a:t>
            </a:r>
            <a:r>
              <a:rPr lang="hr-HR" dirty="0" err="1"/>
              <a:t>option</a:t>
            </a:r>
            <a:r>
              <a:rPr lang="hr-HR" dirty="0"/>
              <a:t>. </a:t>
            </a:r>
            <a:r>
              <a:rPr lang="hr-HR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Zaokruži točan odgovor.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9BABBC6-DB4D-413E-A619-1B1CBAF23A8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66015" y="1926425"/>
            <a:ext cx="9259970" cy="4351338"/>
          </a:xfrm>
          <a:prstGeom prst="rect">
            <a:avLst/>
          </a:prstGeom>
          <a:ln w="38100">
            <a:solidFill>
              <a:srgbClr val="FF0000"/>
            </a:solidFill>
          </a:ln>
        </p:spPr>
      </p:pic>
      <p:sp>
        <p:nvSpPr>
          <p:cNvPr id="6" name="Oval 5">
            <a:extLst>
              <a:ext uri="{FF2B5EF4-FFF2-40B4-BE49-F238E27FC236}">
                <a16:creationId xmlns:a16="http://schemas.microsoft.com/office/drawing/2014/main" id="{1FB31F77-68DE-44EC-A122-B01C70A98801}"/>
              </a:ext>
            </a:extLst>
          </p:cNvPr>
          <p:cNvSpPr/>
          <p:nvPr/>
        </p:nvSpPr>
        <p:spPr>
          <a:xfrm>
            <a:off x="7060677" y="4982492"/>
            <a:ext cx="754144" cy="320511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5330A93A-CB75-469C-A794-D945AE91F0F5}"/>
              </a:ext>
            </a:extLst>
          </p:cNvPr>
          <p:cNvSpPr/>
          <p:nvPr/>
        </p:nvSpPr>
        <p:spPr>
          <a:xfrm>
            <a:off x="3132130" y="5303003"/>
            <a:ext cx="346361" cy="320511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C177A300-A19D-4AD2-A4ED-F1936A7FB20D}"/>
              </a:ext>
            </a:extLst>
          </p:cNvPr>
          <p:cNvSpPr/>
          <p:nvPr/>
        </p:nvSpPr>
        <p:spPr>
          <a:xfrm>
            <a:off x="6721310" y="4630344"/>
            <a:ext cx="422635" cy="320511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9F0F4AE7-4B63-429B-8197-66FBF2F29696}"/>
              </a:ext>
            </a:extLst>
          </p:cNvPr>
          <p:cNvSpPr/>
          <p:nvPr/>
        </p:nvSpPr>
        <p:spPr>
          <a:xfrm>
            <a:off x="5433841" y="4309833"/>
            <a:ext cx="754144" cy="320511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121F388D-8F2D-41C4-B218-79AD346D1354}"/>
              </a:ext>
            </a:extLst>
          </p:cNvPr>
          <p:cNvSpPr/>
          <p:nvPr/>
        </p:nvSpPr>
        <p:spPr>
          <a:xfrm>
            <a:off x="3626178" y="3668811"/>
            <a:ext cx="754144" cy="320511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F507920B-E9CD-4ADD-8B71-8967734EC55B}"/>
              </a:ext>
            </a:extLst>
          </p:cNvPr>
          <p:cNvSpPr/>
          <p:nvPr/>
        </p:nvSpPr>
        <p:spPr>
          <a:xfrm>
            <a:off x="5635658" y="3989322"/>
            <a:ext cx="754144" cy="320511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09646B64-A62C-4F2D-8D80-2B725EF522F8}"/>
              </a:ext>
            </a:extLst>
          </p:cNvPr>
          <p:cNvSpPr/>
          <p:nvPr/>
        </p:nvSpPr>
        <p:spPr>
          <a:xfrm>
            <a:off x="4100660" y="3316663"/>
            <a:ext cx="754144" cy="320511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66245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73F6CDD-4192-4ED4-BB6F-037D9D6741D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80975" y="411605"/>
            <a:ext cx="8183648" cy="1049550"/>
          </a:xfrm>
        </p:spPr>
        <p:txBody>
          <a:bodyPr/>
          <a:lstStyle/>
          <a:p>
            <a:r>
              <a:rPr lang="hr-HR" dirty="0" err="1"/>
              <a:t>Task</a:t>
            </a:r>
            <a:r>
              <a:rPr lang="hr-HR" dirty="0"/>
              <a:t> 2: </a:t>
            </a:r>
            <a:r>
              <a:rPr lang="hr-HR" dirty="0" err="1"/>
              <a:t>Complete</a:t>
            </a:r>
            <a:r>
              <a:rPr lang="hr-HR" dirty="0"/>
              <a:t> </a:t>
            </a:r>
            <a:r>
              <a:rPr lang="hr-HR" dirty="0" err="1"/>
              <a:t>the</a:t>
            </a:r>
            <a:r>
              <a:rPr lang="hr-HR" dirty="0"/>
              <a:t> </a:t>
            </a:r>
            <a:r>
              <a:rPr lang="hr-HR" dirty="0" err="1"/>
              <a:t>sentences</a:t>
            </a:r>
            <a:r>
              <a:rPr lang="hr-HR" dirty="0"/>
              <a:t> </a:t>
            </a:r>
            <a:r>
              <a:rPr lang="hr-HR" dirty="0" err="1"/>
              <a:t>with</a:t>
            </a:r>
            <a:r>
              <a:rPr lang="hr-HR" dirty="0"/>
              <a:t> </a:t>
            </a:r>
            <a:r>
              <a:rPr lang="hr-HR" dirty="0" err="1"/>
              <a:t>the</a:t>
            </a:r>
            <a:r>
              <a:rPr lang="hr-HR" dirty="0"/>
              <a:t> </a:t>
            </a:r>
            <a:r>
              <a:rPr lang="hr-HR" dirty="0" err="1"/>
              <a:t>words</a:t>
            </a:r>
            <a:r>
              <a:rPr lang="hr-HR" dirty="0"/>
              <a:t> </a:t>
            </a:r>
            <a:r>
              <a:rPr lang="hr-HR" dirty="0" err="1"/>
              <a:t>from</a:t>
            </a:r>
            <a:r>
              <a:rPr lang="hr-HR" dirty="0"/>
              <a:t> </a:t>
            </a:r>
            <a:r>
              <a:rPr lang="hr-HR" dirty="0" err="1"/>
              <a:t>the</a:t>
            </a:r>
            <a:r>
              <a:rPr lang="hr-HR" dirty="0"/>
              <a:t> </a:t>
            </a:r>
            <a:r>
              <a:rPr lang="hr-HR" dirty="0" err="1"/>
              <a:t>box</a:t>
            </a:r>
            <a:r>
              <a:rPr lang="hr-HR" dirty="0"/>
              <a:t>. </a:t>
            </a:r>
            <a:r>
              <a:rPr lang="hr-HR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Dovrši rečenice ponuđenim riječima.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84AE7BD-B881-4525-AB70-63DAA4276CE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75243" y="1608116"/>
            <a:ext cx="8183648" cy="4943514"/>
          </a:xfrm>
          <a:prstGeom prst="rect">
            <a:avLst/>
          </a:prstGeom>
          <a:ln w="38100">
            <a:solidFill>
              <a:srgbClr val="FF0000"/>
            </a:solidFill>
          </a:ln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18DFD426-34D8-479B-9831-2D17A75D2183}"/>
              </a:ext>
            </a:extLst>
          </p:cNvPr>
          <p:cNvSpPr txBox="1"/>
          <p:nvPr/>
        </p:nvSpPr>
        <p:spPr>
          <a:xfrm>
            <a:off x="5099900" y="3120272"/>
            <a:ext cx="14705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i="1" dirty="0" err="1">
                <a:solidFill>
                  <a:srgbClr val="FF0000"/>
                </a:solidFill>
              </a:rPr>
              <a:t>inseparable</a:t>
            </a:r>
            <a:endParaRPr lang="en-US" i="1" dirty="0">
              <a:solidFill>
                <a:srgbClr val="FF0000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A2C7C99-CAF9-4DF3-9A76-478128C44B02}"/>
              </a:ext>
            </a:extLst>
          </p:cNvPr>
          <p:cNvSpPr txBox="1"/>
          <p:nvPr/>
        </p:nvSpPr>
        <p:spPr>
          <a:xfrm>
            <a:off x="5252300" y="3272672"/>
            <a:ext cx="14705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hr-HR" i="1" dirty="0" err="1">
              <a:solidFill>
                <a:srgbClr val="FF0000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E49969B-AD65-4973-A52F-8F898F3D98F8}"/>
              </a:ext>
            </a:extLst>
          </p:cNvPr>
          <p:cNvSpPr txBox="1"/>
          <p:nvPr/>
        </p:nvSpPr>
        <p:spPr>
          <a:xfrm>
            <a:off x="2771085" y="4254631"/>
            <a:ext cx="14705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i="1" dirty="0" err="1">
                <a:solidFill>
                  <a:srgbClr val="FF0000"/>
                </a:solidFill>
              </a:rPr>
              <a:t>salary</a:t>
            </a:r>
            <a:endParaRPr lang="en-US" i="1" dirty="0">
              <a:solidFill>
                <a:srgbClr val="FF0000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860115F-D4E9-454F-8315-3728D76EEEA6}"/>
              </a:ext>
            </a:extLst>
          </p:cNvPr>
          <p:cNvSpPr txBox="1"/>
          <p:nvPr/>
        </p:nvSpPr>
        <p:spPr>
          <a:xfrm>
            <a:off x="5137508" y="3964836"/>
            <a:ext cx="15853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i="1" dirty="0" err="1">
                <a:solidFill>
                  <a:srgbClr val="FF0000"/>
                </a:solidFill>
              </a:rPr>
              <a:t>sugar-coating</a:t>
            </a:r>
            <a:endParaRPr lang="en-US" i="1" dirty="0">
              <a:solidFill>
                <a:srgbClr val="FF0000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3E61F47-A4E3-4E3E-B730-C39307078E71}"/>
              </a:ext>
            </a:extLst>
          </p:cNvPr>
          <p:cNvSpPr txBox="1"/>
          <p:nvPr/>
        </p:nvSpPr>
        <p:spPr>
          <a:xfrm>
            <a:off x="4821809" y="4832617"/>
            <a:ext cx="14705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i="1" dirty="0" err="1">
                <a:solidFill>
                  <a:srgbClr val="FF0000"/>
                </a:solidFill>
              </a:rPr>
              <a:t>extinct</a:t>
            </a:r>
            <a:endParaRPr lang="en-US" i="1" dirty="0">
              <a:solidFill>
                <a:srgbClr val="FF0000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04C6E94-04AF-4441-865B-F5F306106C8C}"/>
              </a:ext>
            </a:extLst>
          </p:cNvPr>
          <p:cNvSpPr txBox="1"/>
          <p:nvPr/>
        </p:nvSpPr>
        <p:spPr>
          <a:xfrm>
            <a:off x="5635656" y="5121894"/>
            <a:ext cx="14705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i="1" dirty="0" err="1">
                <a:solidFill>
                  <a:srgbClr val="FF0000"/>
                </a:solidFill>
              </a:rPr>
              <a:t>impaired</a:t>
            </a:r>
            <a:endParaRPr lang="en-US" i="1" dirty="0">
              <a:solidFill>
                <a:srgbClr val="FF0000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B99F1B3-E47E-486E-956A-971A9B5E7B13}"/>
              </a:ext>
            </a:extLst>
          </p:cNvPr>
          <p:cNvSpPr txBox="1"/>
          <p:nvPr/>
        </p:nvSpPr>
        <p:spPr>
          <a:xfrm>
            <a:off x="4821809" y="5699228"/>
            <a:ext cx="14705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i="1" dirty="0" err="1">
                <a:solidFill>
                  <a:srgbClr val="FF0000"/>
                </a:solidFill>
              </a:rPr>
              <a:t>utilities</a:t>
            </a:r>
            <a:endParaRPr lang="en-US" i="1" dirty="0">
              <a:solidFill>
                <a:srgbClr val="FF0000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01821B8-17DE-47A1-8383-4048508DBB23}"/>
              </a:ext>
            </a:extLst>
          </p:cNvPr>
          <p:cNvSpPr txBox="1"/>
          <p:nvPr/>
        </p:nvSpPr>
        <p:spPr>
          <a:xfrm>
            <a:off x="3905837" y="3381138"/>
            <a:ext cx="14705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i="1" dirty="0" err="1">
                <a:solidFill>
                  <a:srgbClr val="FF0000"/>
                </a:solidFill>
              </a:rPr>
              <a:t>humidifier</a:t>
            </a:r>
            <a:endParaRPr lang="en-US" i="1" dirty="0">
              <a:solidFill>
                <a:srgbClr val="FF0000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D3E51DD-3AD7-4F0A-98DC-E5359368B4DF}"/>
              </a:ext>
            </a:extLst>
          </p:cNvPr>
          <p:cNvSpPr txBox="1"/>
          <p:nvPr/>
        </p:nvSpPr>
        <p:spPr>
          <a:xfrm>
            <a:off x="4319046" y="4538196"/>
            <a:ext cx="14705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i="1" dirty="0" err="1">
                <a:solidFill>
                  <a:srgbClr val="FF0000"/>
                </a:solidFill>
              </a:rPr>
              <a:t>habitat</a:t>
            </a:r>
            <a:endParaRPr lang="en-US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62928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  <p:bldP spid="9" grpId="0"/>
      <p:bldP spid="10" grpId="0"/>
      <p:bldP spid="11" grpId="0"/>
      <p:bldP spid="12" grpId="0"/>
      <p:bldP spid="13" grpId="0"/>
      <p:bldP spid="1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C47E69AB-4D95-4AB7-BE29-C29A3262156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1453" y="745145"/>
            <a:ext cx="9413574" cy="2160959"/>
          </a:xfrm>
          <a:prstGeom prst="rect">
            <a:avLst/>
          </a:prstGeom>
          <a:ln w="38100">
            <a:solidFill>
              <a:srgbClr val="FF0000"/>
            </a:solidFill>
          </a:ln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EA17FA82-C916-447D-B4B4-AEE97655D81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1453" y="3156828"/>
            <a:ext cx="8882717" cy="3020135"/>
          </a:xfrm>
          <a:prstGeom prst="rect">
            <a:avLst/>
          </a:prstGeom>
          <a:ln w="38100">
            <a:solidFill>
              <a:srgbClr val="FF0000"/>
            </a:solidFill>
          </a:ln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B3CBBBC-288A-41BE-879A-8CB1DF23180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463726" y="3339495"/>
            <a:ext cx="2423474" cy="2809188"/>
          </a:xfrm>
          <a:solidFill>
            <a:schemeClr val="bg1"/>
          </a:solidFill>
        </p:spPr>
        <p:txBody>
          <a:bodyPr/>
          <a:lstStyle/>
          <a:p>
            <a:r>
              <a:rPr lang="hr-HR" dirty="0" err="1"/>
              <a:t>Task</a:t>
            </a:r>
            <a:r>
              <a:rPr lang="hr-HR" dirty="0"/>
              <a:t> 3: </a:t>
            </a:r>
            <a:r>
              <a:rPr lang="hr-HR" dirty="0" err="1"/>
              <a:t>Circle</a:t>
            </a:r>
            <a:r>
              <a:rPr lang="hr-HR" dirty="0"/>
              <a:t> </a:t>
            </a:r>
            <a:r>
              <a:rPr lang="hr-HR" dirty="0" err="1"/>
              <a:t>the</a:t>
            </a:r>
            <a:r>
              <a:rPr lang="hr-HR" dirty="0"/>
              <a:t> </a:t>
            </a:r>
            <a:r>
              <a:rPr lang="hr-HR" dirty="0" err="1"/>
              <a:t>correct</a:t>
            </a:r>
            <a:r>
              <a:rPr lang="hr-HR" dirty="0"/>
              <a:t> </a:t>
            </a:r>
            <a:r>
              <a:rPr lang="hr-HR" dirty="0" err="1"/>
              <a:t>answer</a:t>
            </a:r>
            <a:r>
              <a:rPr lang="hr-HR" dirty="0"/>
              <a:t>. </a:t>
            </a:r>
            <a:r>
              <a:rPr lang="hr-HR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Zaokruži točan odgovor. </a:t>
            </a:r>
            <a:endParaRPr lang="en-US" dirty="0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6EABC588-5230-4837-83E9-4E52373B1F1F}"/>
              </a:ext>
            </a:extLst>
          </p:cNvPr>
          <p:cNvSpPr/>
          <p:nvPr/>
        </p:nvSpPr>
        <p:spPr>
          <a:xfrm>
            <a:off x="4774162" y="5533534"/>
            <a:ext cx="311084" cy="25452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E209E89B-8F62-4F60-ABF5-906AFD769A47}"/>
              </a:ext>
            </a:extLst>
          </p:cNvPr>
          <p:cNvSpPr/>
          <p:nvPr/>
        </p:nvSpPr>
        <p:spPr>
          <a:xfrm>
            <a:off x="2742288" y="4864648"/>
            <a:ext cx="311084" cy="25452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EEFDEAF8-716F-4BC7-A5EF-6CE5B74C96F7}"/>
              </a:ext>
            </a:extLst>
          </p:cNvPr>
          <p:cNvSpPr/>
          <p:nvPr/>
        </p:nvSpPr>
        <p:spPr>
          <a:xfrm>
            <a:off x="5085246" y="2384982"/>
            <a:ext cx="311084" cy="25452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E4D1F1AD-E77B-482E-924F-362A45F73DA4}"/>
              </a:ext>
            </a:extLst>
          </p:cNvPr>
          <p:cNvSpPr/>
          <p:nvPr/>
        </p:nvSpPr>
        <p:spPr>
          <a:xfrm>
            <a:off x="718009" y="4218494"/>
            <a:ext cx="311084" cy="25452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6E3929B5-A091-47AC-8602-EF94A7367E08}"/>
              </a:ext>
            </a:extLst>
          </p:cNvPr>
          <p:cNvSpPr/>
          <p:nvPr/>
        </p:nvSpPr>
        <p:spPr>
          <a:xfrm>
            <a:off x="873551" y="1677971"/>
            <a:ext cx="311084" cy="25452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286E3FF6-05C3-4014-AAF8-BC19C4881505}"/>
              </a:ext>
            </a:extLst>
          </p:cNvPr>
          <p:cNvSpPr/>
          <p:nvPr/>
        </p:nvSpPr>
        <p:spPr>
          <a:xfrm>
            <a:off x="2742288" y="3552334"/>
            <a:ext cx="311084" cy="25452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17219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B1ED8DD-AE88-44A5-A4E7-675F1762878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03797" y="885825"/>
            <a:ext cx="8916578" cy="1771650"/>
          </a:xfrm>
        </p:spPr>
        <p:txBody>
          <a:bodyPr/>
          <a:lstStyle/>
          <a:p>
            <a:r>
              <a:rPr lang="hr-HR" dirty="0" err="1"/>
              <a:t>Task</a:t>
            </a:r>
            <a:r>
              <a:rPr lang="hr-HR" dirty="0"/>
              <a:t> 4: </a:t>
            </a:r>
            <a:r>
              <a:rPr lang="hr-HR" dirty="0" err="1"/>
              <a:t>Complete</a:t>
            </a:r>
            <a:r>
              <a:rPr lang="hr-HR" dirty="0"/>
              <a:t> </a:t>
            </a:r>
            <a:r>
              <a:rPr lang="hr-HR" dirty="0" err="1"/>
              <a:t>the</a:t>
            </a:r>
            <a:r>
              <a:rPr lang="hr-HR" dirty="0"/>
              <a:t> </a:t>
            </a:r>
            <a:r>
              <a:rPr lang="hr-HR" dirty="0" err="1"/>
              <a:t>conditional</a:t>
            </a:r>
            <a:r>
              <a:rPr lang="hr-HR" dirty="0"/>
              <a:t> </a:t>
            </a:r>
            <a:r>
              <a:rPr lang="hr-HR" dirty="0" err="1"/>
              <a:t>clauses</a:t>
            </a:r>
            <a:r>
              <a:rPr lang="hr-HR" dirty="0"/>
              <a:t> </a:t>
            </a:r>
            <a:r>
              <a:rPr lang="hr-HR" dirty="0" err="1"/>
              <a:t>using</a:t>
            </a:r>
            <a:r>
              <a:rPr lang="hr-HR" dirty="0"/>
              <a:t> </a:t>
            </a:r>
            <a:r>
              <a:rPr lang="hr-HR" dirty="0" err="1"/>
              <a:t>the</a:t>
            </a:r>
            <a:r>
              <a:rPr lang="hr-HR" dirty="0"/>
              <a:t> </a:t>
            </a:r>
            <a:r>
              <a:rPr lang="hr-HR" dirty="0" err="1"/>
              <a:t>correct</a:t>
            </a:r>
            <a:r>
              <a:rPr lang="hr-HR" dirty="0"/>
              <a:t> </a:t>
            </a:r>
            <a:r>
              <a:rPr lang="hr-HR" dirty="0" err="1"/>
              <a:t>form</a:t>
            </a:r>
            <a:r>
              <a:rPr lang="hr-HR" dirty="0"/>
              <a:t> </a:t>
            </a:r>
            <a:r>
              <a:rPr lang="hr-HR" dirty="0" err="1"/>
              <a:t>of</a:t>
            </a:r>
            <a:r>
              <a:rPr lang="hr-HR" dirty="0"/>
              <a:t> </a:t>
            </a:r>
            <a:r>
              <a:rPr lang="hr-HR" dirty="0" err="1"/>
              <a:t>the</a:t>
            </a:r>
            <a:r>
              <a:rPr lang="hr-HR" dirty="0"/>
              <a:t> </a:t>
            </a:r>
            <a:r>
              <a:rPr lang="hr-HR" dirty="0" err="1"/>
              <a:t>verbs</a:t>
            </a:r>
            <a:r>
              <a:rPr lang="hr-HR" dirty="0"/>
              <a:t> </a:t>
            </a:r>
            <a:r>
              <a:rPr lang="hr-HR" dirty="0" err="1"/>
              <a:t>in</a:t>
            </a:r>
            <a:r>
              <a:rPr lang="hr-HR" dirty="0"/>
              <a:t> </a:t>
            </a:r>
            <a:r>
              <a:rPr lang="hr-HR" dirty="0" err="1"/>
              <a:t>brackets</a:t>
            </a:r>
            <a:r>
              <a:rPr lang="hr-HR" dirty="0"/>
              <a:t>. </a:t>
            </a:r>
            <a:r>
              <a:rPr lang="hr-HR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Dopuni kondicionalne rečenice pravilnim oblikom glagola u zagradi.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0157CA3-A4EF-4E27-A951-AB41A739888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5174" y="2657475"/>
            <a:ext cx="10050661" cy="3205997"/>
          </a:xfrm>
          <a:prstGeom prst="rect">
            <a:avLst/>
          </a:prstGeom>
          <a:ln w="38100">
            <a:solidFill>
              <a:srgbClr val="FF0000"/>
            </a:solidFill>
          </a:ln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8F5CB65F-8FBF-4DDA-8414-5A2744939AE1}"/>
              </a:ext>
            </a:extLst>
          </p:cNvPr>
          <p:cNvSpPr txBox="1"/>
          <p:nvPr/>
        </p:nvSpPr>
        <p:spPr>
          <a:xfrm>
            <a:off x="2432115" y="3582186"/>
            <a:ext cx="15554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i="1" dirty="0" err="1">
                <a:solidFill>
                  <a:srgbClr val="FF0000"/>
                </a:solidFill>
              </a:rPr>
              <a:t>don’t</a:t>
            </a:r>
            <a:r>
              <a:rPr lang="hr-HR" i="1" dirty="0">
                <a:solidFill>
                  <a:srgbClr val="FF0000"/>
                </a:solidFill>
              </a:rPr>
              <a:t> </a:t>
            </a:r>
            <a:r>
              <a:rPr lang="hr-HR" i="1" dirty="0" err="1">
                <a:solidFill>
                  <a:srgbClr val="FF0000"/>
                </a:solidFill>
              </a:rPr>
              <a:t>study</a:t>
            </a:r>
            <a:endParaRPr lang="en-US" i="1" dirty="0">
              <a:solidFill>
                <a:srgbClr val="FF0000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16A9B55-3ABB-4CE6-8666-C3B4A6A8A283}"/>
              </a:ext>
            </a:extLst>
          </p:cNvPr>
          <p:cNvSpPr txBox="1"/>
          <p:nvPr/>
        </p:nvSpPr>
        <p:spPr>
          <a:xfrm>
            <a:off x="2441542" y="3970173"/>
            <a:ext cx="15554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i="1" dirty="0" err="1">
                <a:solidFill>
                  <a:srgbClr val="FF0000"/>
                </a:solidFill>
              </a:rPr>
              <a:t>bring</a:t>
            </a:r>
            <a:endParaRPr lang="en-US" i="1" dirty="0">
              <a:solidFill>
                <a:srgbClr val="FF0000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E6778B8-84AD-4E7F-AF90-05B2AF207F2C}"/>
              </a:ext>
            </a:extLst>
          </p:cNvPr>
          <p:cNvSpPr txBox="1"/>
          <p:nvPr/>
        </p:nvSpPr>
        <p:spPr>
          <a:xfrm>
            <a:off x="2312709" y="4390935"/>
            <a:ext cx="15554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i="1" dirty="0" err="1">
                <a:solidFill>
                  <a:srgbClr val="FF0000"/>
                </a:solidFill>
              </a:rPr>
              <a:t>will</a:t>
            </a:r>
            <a:r>
              <a:rPr lang="hr-HR" i="1" dirty="0">
                <a:solidFill>
                  <a:srgbClr val="FF0000"/>
                </a:solidFill>
              </a:rPr>
              <a:t> </a:t>
            </a:r>
            <a:r>
              <a:rPr lang="hr-HR" i="1" dirty="0" err="1">
                <a:solidFill>
                  <a:srgbClr val="FF0000"/>
                </a:solidFill>
              </a:rPr>
              <a:t>buy</a:t>
            </a:r>
            <a:endParaRPr lang="en-US" i="1" dirty="0">
              <a:solidFill>
                <a:srgbClr val="FF0000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0EEB2AD-851F-4F37-B76A-70129A33A7E5}"/>
              </a:ext>
            </a:extLst>
          </p:cNvPr>
          <p:cNvSpPr txBox="1"/>
          <p:nvPr/>
        </p:nvSpPr>
        <p:spPr>
          <a:xfrm>
            <a:off x="1959203" y="4811697"/>
            <a:ext cx="15554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i="1" dirty="0" err="1">
                <a:solidFill>
                  <a:srgbClr val="FF0000"/>
                </a:solidFill>
              </a:rPr>
              <a:t>will</a:t>
            </a:r>
            <a:r>
              <a:rPr lang="hr-HR" i="1" dirty="0">
                <a:solidFill>
                  <a:srgbClr val="FF0000"/>
                </a:solidFill>
              </a:rPr>
              <a:t> </a:t>
            </a:r>
            <a:r>
              <a:rPr lang="hr-HR" i="1" dirty="0" err="1">
                <a:solidFill>
                  <a:srgbClr val="FF0000"/>
                </a:solidFill>
              </a:rPr>
              <a:t>lend</a:t>
            </a:r>
            <a:endParaRPr lang="en-US" i="1" dirty="0">
              <a:solidFill>
                <a:srgbClr val="FF0000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209CB35-C8A9-460E-8423-2E89B31244DF}"/>
              </a:ext>
            </a:extLst>
          </p:cNvPr>
          <p:cNvSpPr txBox="1"/>
          <p:nvPr/>
        </p:nvSpPr>
        <p:spPr>
          <a:xfrm>
            <a:off x="6137733" y="4811697"/>
            <a:ext cx="15554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i="1" dirty="0" err="1">
                <a:solidFill>
                  <a:srgbClr val="FF0000"/>
                </a:solidFill>
              </a:rPr>
              <a:t>promise</a:t>
            </a:r>
            <a:endParaRPr lang="en-US" i="1" dirty="0">
              <a:solidFill>
                <a:srgbClr val="FF0000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4AAECB8-C730-4C68-8985-4E020B9D98EC}"/>
              </a:ext>
            </a:extLst>
          </p:cNvPr>
          <p:cNvSpPr txBox="1"/>
          <p:nvPr/>
        </p:nvSpPr>
        <p:spPr>
          <a:xfrm>
            <a:off x="6425938" y="4397431"/>
            <a:ext cx="15554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i="1" dirty="0" err="1">
                <a:solidFill>
                  <a:srgbClr val="FF0000"/>
                </a:solidFill>
              </a:rPr>
              <a:t>gets</a:t>
            </a:r>
            <a:endParaRPr lang="en-US" i="1" dirty="0">
              <a:solidFill>
                <a:srgbClr val="FF0000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192D95E-8AB6-4806-AB05-CF280F333720}"/>
              </a:ext>
            </a:extLst>
          </p:cNvPr>
          <p:cNvSpPr txBox="1"/>
          <p:nvPr/>
        </p:nvSpPr>
        <p:spPr>
          <a:xfrm>
            <a:off x="6531206" y="3974854"/>
            <a:ext cx="15554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i="1" dirty="0" err="1">
                <a:solidFill>
                  <a:srgbClr val="FF0000"/>
                </a:solidFill>
              </a:rPr>
              <a:t>will</a:t>
            </a:r>
            <a:r>
              <a:rPr lang="hr-HR" i="1" dirty="0">
                <a:solidFill>
                  <a:srgbClr val="FF0000"/>
                </a:solidFill>
              </a:rPr>
              <a:t> </a:t>
            </a:r>
            <a:r>
              <a:rPr lang="hr-HR" i="1" dirty="0" err="1">
                <a:solidFill>
                  <a:srgbClr val="FF0000"/>
                </a:solidFill>
              </a:rPr>
              <a:t>be</a:t>
            </a:r>
            <a:endParaRPr lang="en-US" i="1" dirty="0">
              <a:solidFill>
                <a:srgbClr val="FF0000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295B746-619C-4EBE-8775-DA0415E05DDB}"/>
              </a:ext>
            </a:extLst>
          </p:cNvPr>
          <p:cNvSpPr txBox="1"/>
          <p:nvPr/>
        </p:nvSpPr>
        <p:spPr>
          <a:xfrm>
            <a:off x="6590909" y="3549920"/>
            <a:ext cx="15554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i="1" dirty="0" err="1">
                <a:solidFill>
                  <a:srgbClr val="FF0000"/>
                </a:solidFill>
              </a:rPr>
              <a:t>won’t</a:t>
            </a:r>
            <a:r>
              <a:rPr lang="hr-HR" i="1" dirty="0">
                <a:solidFill>
                  <a:srgbClr val="FF0000"/>
                </a:solidFill>
              </a:rPr>
              <a:t> </a:t>
            </a:r>
            <a:r>
              <a:rPr lang="hr-HR" i="1" dirty="0" err="1">
                <a:solidFill>
                  <a:srgbClr val="FF0000"/>
                </a:solidFill>
              </a:rPr>
              <a:t>pass</a:t>
            </a:r>
            <a:endParaRPr lang="en-US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09709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31D1EA1-B8ED-4929-8D0D-50DDEB8DC4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47995" y="863600"/>
            <a:ext cx="9715009" cy="4351338"/>
          </a:xfrm>
        </p:spPr>
        <p:txBody>
          <a:bodyPr/>
          <a:lstStyle/>
          <a:p>
            <a:r>
              <a:rPr lang="hr-HR" dirty="0" err="1"/>
              <a:t>Task</a:t>
            </a:r>
            <a:r>
              <a:rPr lang="hr-HR" dirty="0"/>
              <a:t> 5: </a:t>
            </a:r>
            <a:r>
              <a:rPr lang="hr-HR" dirty="0" err="1"/>
              <a:t>Rewrite</a:t>
            </a:r>
            <a:r>
              <a:rPr lang="hr-HR" dirty="0"/>
              <a:t> </a:t>
            </a:r>
            <a:r>
              <a:rPr lang="hr-HR" dirty="0" err="1"/>
              <a:t>the</a:t>
            </a:r>
            <a:r>
              <a:rPr lang="hr-HR" dirty="0"/>
              <a:t> </a:t>
            </a:r>
            <a:r>
              <a:rPr lang="hr-HR" dirty="0" err="1"/>
              <a:t>sentences</a:t>
            </a:r>
            <a:r>
              <a:rPr lang="hr-HR" dirty="0"/>
              <a:t> </a:t>
            </a:r>
            <a:r>
              <a:rPr lang="hr-HR" dirty="0" err="1"/>
              <a:t>using</a:t>
            </a:r>
            <a:r>
              <a:rPr lang="hr-HR" dirty="0"/>
              <a:t> </a:t>
            </a:r>
            <a:r>
              <a:rPr lang="hr-HR" dirty="0" err="1"/>
              <a:t>the</a:t>
            </a:r>
            <a:r>
              <a:rPr lang="hr-HR" dirty="0"/>
              <a:t> </a:t>
            </a:r>
            <a:r>
              <a:rPr lang="hr-HR" dirty="0" err="1"/>
              <a:t>passive</a:t>
            </a:r>
            <a:r>
              <a:rPr lang="hr-HR" dirty="0"/>
              <a:t> </a:t>
            </a:r>
            <a:r>
              <a:rPr lang="hr-HR" dirty="0" err="1"/>
              <a:t>voice</a:t>
            </a:r>
            <a:r>
              <a:rPr lang="hr-HR" dirty="0"/>
              <a:t>. </a:t>
            </a:r>
            <a:r>
              <a:rPr lang="hr-HR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Napiši rečenice u pasivnom obliku.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44828C7-E7D0-4F77-8221-9DFA84FEA71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1178" y="2101258"/>
            <a:ext cx="10933826" cy="3893142"/>
          </a:xfrm>
          <a:prstGeom prst="rect">
            <a:avLst/>
          </a:prstGeom>
          <a:ln w="38100">
            <a:solidFill>
              <a:srgbClr val="FF0000"/>
            </a:solidFill>
          </a:ln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E29DD8B0-2A05-4BCF-9719-A6EDECE6F983}"/>
              </a:ext>
            </a:extLst>
          </p:cNvPr>
          <p:cNvSpPr txBox="1"/>
          <p:nvPr/>
        </p:nvSpPr>
        <p:spPr>
          <a:xfrm>
            <a:off x="1428996" y="3039269"/>
            <a:ext cx="80504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i="1" dirty="0">
                <a:solidFill>
                  <a:srgbClr val="FF0000"/>
                </a:solidFill>
              </a:rPr>
              <a:t>A new worker will be employed.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A1AF6E6-9B86-43E3-B022-304BC0708D1D}"/>
              </a:ext>
            </a:extLst>
          </p:cNvPr>
          <p:cNvSpPr txBox="1"/>
          <p:nvPr/>
        </p:nvSpPr>
        <p:spPr>
          <a:xfrm>
            <a:off x="1476130" y="3994052"/>
            <a:ext cx="80504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i="1" dirty="0">
                <a:solidFill>
                  <a:srgbClr val="FF0000"/>
                </a:solidFill>
              </a:rPr>
              <a:t>The exhibition will be visited by thousands of people.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6624E1F-6C0B-4BAF-A4E7-E24D8CFD1847}"/>
              </a:ext>
            </a:extLst>
          </p:cNvPr>
          <p:cNvSpPr txBox="1"/>
          <p:nvPr/>
        </p:nvSpPr>
        <p:spPr>
          <a:xfrm>
            <a:off x="1428996" y="4848967"/>
            <a:ext cx="80504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i="1" dirty="0">
                <a:solidFill>
                  <a:srgbClr val="FF0000"/>
                </a:solidFill>
              </a:rPr>
              <a:t>The contract will be signed by both parties.</a:t>
            </a:r>
          </a:p>
        </p:txBody>
      </p:sp>
    </p:spTree>
    <p:extLst>
      <p:ext uri="{BB962C8B-B14F-4D97-AF65-F5344CB8AC3E}">
        <p14:creationId xmlns:p14="http://schemas.microsoft.com/office/powerpoint/2010/main" val="26157612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  <p:bldP spid="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55A669F-822A-4113-B9B7-E6BE4DA675A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83381" y="171024"/>
            <a:ext cx="6079994" cy="6229776"/>
          </a:xfrm>
        </p:spPr>
        <p:txBody>
          <a:bodyPr>
            <a:normAutofit fontScale="92500" lnSpcReduction="20000"/>
          </a:bodyPr>
          <a:lstStyle/>
          <a:p>
            <a:r>
              <a:rPr lang="hr-HR" dirty="0"/>
              <a:t>Open </a:t>
            </a:r>
            <a:r>
              <a:rPr lang="hr-HR" dirty="0" err="1"/>
              <a:t>your</a:t>
            </a:r>
            <a:r>
              <a:rPr lang="hr-HR" dirty="0"/>
              <a:t> </a:t>
            </a:r>
            <a:r>
              <a:rPr lang="hr-HR" dirty="0" err="1"/>
              <a:t>book</a:t>
            </a:r>
            <a:r>
              <a:rPr lang="hr-HR" dirty="0"/>
              <a:t>, </a:t>
            </a:r>
            <a:r>
              <a:rPr lang="hr-HR" dirty="0" err="1"/>
              <a:t>page</a:t>
            </a:r>
            <a:r>
              <a:rPr lang="hr-HR" dirty="0"/>
              <a:t> 96</a:t>
            </a:r>
          </a:p>
          <a:p>
            <a:r>
              <a:rPr lang="hr-HR" dirty="0"/>
              <a:t>Rate </a:t>
            </a:r>
            <a:r>
              <a:rPr lang="hr-HR" dirty="0" err="1"/>
              <a:t>your</a:t>
            </a:r>
            <a:r>
              <a:rPr lang="hr-HR" dirty="0"/>
              <a:t> </a:t>
            </a:r>
            <a:r>
              <a:rPr lang="hr-HR" dirty="0" err="1"/>
              <a:t>knowledge</a:t>
            </a:r>
            <a:r>
              <a:rPr lang="hr-HR" dirty="0"/>
              <a:t> </a:t>
            </a:r>
            <a:r>
              <a:rPr lang="hr-HR" dirty="0" err="1"/>
              <a:t>and</a:t>
            </a:r>
            <a:r>
              <a:rPr lang="hr-HR" dirty="0"/>
              <a:t> </a:t>
            </a:r>
            <a:r>
              <a:rPr lang="hr-HR" dirty="0" err="1"/>
              <a:t>language</a:t>
            </a:r>
            <a:r>
              <a:rPr lang="hr-HR" dirty="0"/>
              <a:t> </a:t>
            </a:r>
            <a:r>
              <a:rPr lang="hr-HR" dirty="0" err="1"/>
              <a:t>skills</a:t>
            </a:r>
            <a:r>
              <a:rPr lang="hr-HR" dirty="0"/>
              <a:t> development </a:t>
            </a:r>
            <a:r>
              <a:rPr lang="hr-HR" dirty="0" err="1"/>
              <a:t>in</a:t>
            </a:r>
            <a:r>
              <a:rPr lang="hr-HR" dirty="0"/>
              <a:t> </a:t>
            </a:r>
            <a:r>
              <a:rPr lang="hr-HR" dirty="0" err="1"/>
              <a:t>Unit</a:t>
            </a:r>
            <a:r>
              <a:rPr lang="hr-HR" dirty="0"/>
              <a:t> 5.</a:t>
            </a:r>
            <a:r>
              <a:rPr lang="hr-HR" i="1" dirty="0"/>
              <a:t> </a:t>
            </a:r>
            <a:r>
              <a:rPr lang="hr-HR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Oboji zvjezdice i procijeni što si naučio/la u petoj cjelini. </a:t>
            </a:r>
          </a:p>
          <a:p>
            <a:pPr marL="0" indent="0">
              <a:buNone/>
            </a:pPr>
            <a:endParaRPr lang="hr-HR" b="1" i="1" dirty="0"/>
          </a:p>
          <a:p>
            <a:pPr marL="0" indent="0">
              <a:buNone/>
            </a:pPr>
            <a:r>
              <a:rPr lang="hr-HR" sz="2300" dirty="0"/>
              <a:t>Sada mogu…</a:t>
            </a:r>
          </a:p>
          <a:p>
            <a:pPr marL="0" indent="0">
              <a:buNone/>
            </a:pPr>
            <a:r>
              <a:rPr lang="hr-HR" sz="2300" dirty="0"/>
              <a:t>... upotrebljavati izraze sa </a:t>
            </a:r>
            <a:r>
              <a:rPr lang="hr-HR" sz="2300" i="1" dirty="0"/>
              <a:t>make</a:t>
            </a:r>
            <a:r>
              <a:rPr lang="hr-HR" sz="2300" dirty="0"/>
              <a:t>, </a:t>
            </a:r>
            <a:r>
              <a:rPr lang="hr-HR" sz="2300" i="1" dirty="0"/>
              <a:t>do</a:t>
            </a:r>
            <a:r>
              <a:rPr lang="hr-HR" sz="2300" dirty="0"/>
              <a:t> ili </a:t>
            </a:r>
            <a:r>
              <a:rPr lang="hr-HR" sz="2300" i="1" dirty="0"/>
              <a:t>take</a:t>
            </a:r>
            <a:r>
              <a:rPr lang="hr-HR" sz="2300" dirty="0"/>
              <a:t>.</a:t>
            </a:r>
          </a:p>
          <a:p>
            <a:pPr marL="0" indent="0">
              <a:buNone/>
            </a:pPr>
            <a:r>
              <a:rPr lang="hr-HR" sz="2300" dirty="0"/>
              <a:t>… razgovarati o prednostima i nedostacima života u inozemstvu.</a:t>
            </a:r>
          </a:p>
          <a:p>
            <a:pPr marL="0" indent="0">
              <a:buNone/>
            </a:pPr>
            <a:r>
              <a:rPr lang="hr-HR" sz="2300" dirty="0"/>
              <a:t>… upotrijebiti buduća glagolska vremena.</a:t>
            </a:r>
          </a:p>
          <a:p>
            <a:pPr marL="0" indent="0">
              <a:buNone/>
            </a:pPr>
            <a:r>
              <a:rPr lang="hr-HR" sz="2300" dirty="0"/>
              <a:t>… upotrijebiti prvi kondicional.</a:t>
            </a:r>
          </a:p>
          <a:p>
            <a:pPr marL="0" indent="0">
              <a:buNone/>
            </a:pPr>
            <a:r>
              <a:rPr lang="hr-HR" sz="2300" dirty="0"/>
              <a:t>… upotrijebiti </a:t>
            </a:r>
            <a:r>
              <a:rPr lang="hr-HR" sz="2300" i="1" dirty="0"/>
              <a:t>future </a:t>
            </a:r>
            <a:r>
              <a:rPr lang="hr-HR" sz="2300" i="1" dirty="0" err="1"/>
              <a:t>simple</a:t>
            </a:r>
            <a:r>
              <a:rPr lang="hr-HR" sz="2300" i="1" dirty="0"/>
              <a:t> </a:t>
            </a:r>
            <a:r>
              <a:rPr lang="hr-HR" sz="2300" i="1" dirty="0" err="1"/>
              <a:t>passive</a:t>
            </a:r>
            <a:r>
              <a:rPr lang="hr-HR" sz="2300" dirty="0"/>
              <a:t>.</a:t>
            </a:r>
          </a:p>
          <a:p>
            <a:pPr marL="0" indent="0">
              <a:buNone/>
            </a:pPr>
            <a:r>
              <a:rPr lang="hr-HR" sz="2300" dirty="0"/>
              <a:t>… razgovarati o budućnosti pojedinih zanimanja</a:t>
            </a:r>
            <a:r>
              <a:rPr lang="hr-HR" sz="2300" i="1" dirty="0"/>
              <a:t>.</a:t>
            </a:r>
            <a:endParaRPr lang="hr-HR" sz="2300" dirty="0"/>
          </a:p>
          <a:p>
            <a:pPr marL="0" indent="0">
              <a:buNone/>
            </a:pPr>
            <a:r>
              <a:rPr lang="hr-HR" sz="2300" dirty="0"/>
              <a:t>… upotrijebiti </a:t>
            </a:r>
            <a:r>
              <a:rPr lang="hr-HR" sz="2300" i="1" dirty="0"/>
              <a:t>past </a:t>
            </a:r>
            <a:r>
              <a:rPr lang="hr-HR" sz="2300" i="1" dirty="0" err="1"/>
              <a:t>simple</a:t>
            </a:r>
            <a:r>
              <a:rPr lang="hr-HR" sz="2300" i="1" dirty="0"/>
              <a:t> </a:t>
            </a:r>
            <a:r>
              <a:rPr lang="hr-HR" sz="2300" i="1" dirty="0" err="1"/>
              <a:t>passive</a:t>
            </a:r>
            <a:r>
              <a:rPr lang="hr-HR" sz="2300" dirty="0"/>
              <a:t>.</a:t>
            </a:r>
          </a:p>
          <a:p>
            <a:pPr marL="0" indent="0">
              <a:buNone/>
            </a:pPr>
            <a:r>
              <a:rPr lang="hr-HR" sz="2300" dirty="0"/>
              <a:t>… napisati e-mail žalbe.</a:t>
            </a:r>
          </a:p>
          <a:p>
            <a:pPr marL="0" indent="0">
              <a:buNone/>
            </a:pPr>
            <a:r>
              <a:rPr lang="hr-HR" sz="2300" dirty="0"/>
              <a:t>… razgovarati o klimatskim promjenama u Kanadi.</a:t>
            </a:r>
          </a:p>
          <a:p>
            <a:pPr marL="0" indent="0">
              <a:buNone/>
            </a:pPr>
            <a:r>
              <a:rPr lang="hr-HR" sz="2300" dirty="0"/>
              <a:t>… istraživati o utjecaju globalnog zatopljenja na Hrvatsku. </a:t>
            </a:r>
          </a:p>
          <a:p>
            <a:pPr marL="0" indent="0">
              <a:buNone/>
            </a:pPr>
            <a:endParaRPr lang="hr-HR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78F2182-A955-4552-8A97-8F695680EE3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524570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69901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Tema sustava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4533</TotalTime>
  <Words>304</Words>
  <Application>Microsoft Office PowerPoint</Application>
  <PresentationFormat>Widescreen</PresentationFormat>
  <Paragraphs>43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Tema sustava Office</vt:lpstr>
      <vt:lpstr>Unit 5: Self-check 5 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ZVONKA IVKOVIĆ</dc:creator>
  <cp:lastModifiedBy>ZVONKA IVKOVIĆ</cp:lastModifiedBy>
  <cp:revision>137</cp:revision>
  <dcterms:created xsi:type="dcterms:W3CDTF">2021-09-01T06:25:32Z</dcterms:created>
  <dcterms:modified xsi:type="dcterms:W3CDTF">2022-02-27T10:59:14Z</dcterms:modified>
</cp:coreProperties>
</file>